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44" r:id="rId1"/>
  </p:sldMasterIdLst>
  <p:notesMasterIdLst>
    <p:notesMasterId r:id="rId17"/>
  </p:notesMasterIdLst>
  <p:sldIdLst>
    <p:sldId id="1507" r:id="rId2"/>
    <p:sldId id="1508" r:id="rId3"/>
    <p:sldId id="1527" r:id="rId4"/>
    <p:sldId id="1540" r:id="rId5"/>
    <p:sldId id="1601" r:id="rId6"/>
    <p:sldId id="1608" r:id="rId7"/>
    <p:sldId id="1625" r:id="rId8"/>
    <p:sldId id="1629" r:id="rId9"/>
    <p:sldId id="1626" r:id="rId10"/>
    <p:sldId id="1627" r:id="rId11"/>
    <p:sldId id="1609" r:id="rId12"/>
    <p:sldId id="1628" r:id="rId13"/>
    <p:sldId id="1587" r:id="rId14"/>
    <p:sldId id="1563" r:id="rId15"/>
    <p:sldId id="162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404"/>
    <a:srgbClr val="000000"/>
    <a:srgbClr val="700000"/>
    <a:srgbClr val="020202"/>
    <a:srgbClr val="004620"/>
    <a:srgbClr val="460000"/>
    <a:srgbClr val="240F33"/>
    <a:srgbClr val="000408"/>
    <a:srgbClr val="040200"/>
    <a:srgbClr val="0C0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3" autoAdjust="0"/>
    <p:restoredTop sz="89008" autoAdjust="0"/>
  </p:normalViewPr>
  <p:slideViewPr>
    <p:cSldViewPr snapToGrid="0">
      <p:cViewPr varScale="1">
        <p:scale>
          <a:sx n="89" d="100"/>
          <a:sy n="89" d="100"/>
        </p:scale>
        <p:origin x="96" y="750"/>
      </p:cViewPr>
      <p:guideLst/>
    </p:cSldViewPr>
  </p:slideViewPr>
  <p:outlineViewPr>
    <p:cViewPr>
      <p:scale>
        <a:sx n="33" d="100"/>
        <a:sy n="33" d="100"/>
      </p:scale>
      <p:origin x="0" y="-76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DD806-3644-47FD-8493-81C1DD031CAB}" type="datetimeFigureOut">
              <a:rPr lang="en-US" smtClean="0"/>
              <a:t>9/1/2020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1D24B-FC86-47AA-B772-7DE07F4E7521}" type="slidenum">
              <a:rPr lang="en-US" smtClean="0"/>
              <a:t>‹#›</a:t>
            </a:fld>
            <a:endParaRPr lang="en-US"/>
          </a:p>
        </p:txBody>
      </p:sp>
    </p:spTree>
    <p:extLst>
      <p:ext uri="{BB962C8B-B14F-4D97-AF65-F5344CB8AC3E}">
        <p14:creationId xmlns:p14="http://schemas.microsoft.com/office/powerpoint/2010/main" val="408373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a:p>
        </p:txBody>
      </p:sp>
    </p:spTree>
    <p:extLst>
      <p:ext uri="{BB962C8B-B14F-4D97-AF65-F5344CB8AC3E}">
        <p14:creationId xmlns:p14="http://schemas.microsoft.com/office/powerpoint/2010/main" val="172008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10</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kern="1200" dirty="0"/>
          </a:p>
        </p:txBody>
      </p:sp>
    </p:spTree>
    <p:extLst>
      <p:ext uri="{BB962C8B-B14F-4D97-AF65-F5344CB8AC3E}">
        <p14:creationId xmlns:p14="http://schemas.microsoft.com/office/powerpoint/2010/main" val="209380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11</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kern="1200" dirty="0"/>
          </a:p>
        </p:txBody>
      </p:sp>
    </p:spTree>
    <p:extLst>
      <p:ext uri="{BB962C8B-B14F-4D97-AF65-F5344CB8AC3E}">
        <p14:creationId xmlns:p14="http://schemas.microsoft.com/office/powerpoint/2010/main" val="3896763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12</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kern="1200" dirty="0"/>
          </a:p>
        </p:txBody>
      </p:sp>
    </p:spTree>
    <p:extLst>
      <p:ext uri="{BB962C8B-B14F-4D97-AF65-F5344CB8AC3E}">
        <p14:creationId xmlns:p14="http://schemas.microsoft.com/office/powerpoint/2010/main" val="252884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20687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DB9B43FE-3AC0-40D7-A786-088B6D11CEBB}" type="slidenum">
              <a:rPr lang="en-US" smtClean="0"/>
              <a:pPr/>
              <a:t>3</a:t>
            </a:fld>
            <a:endParaRPr lang="en-US"/>
          </a:p>
        </p:txBody>
      </p:sp>
    </p:spTree>
    <p:extLst>
      <p:ext uri="{BB962C8B-B14F-4D97-AF65-F5344CB8AC3E}">
        <p14:creationId xmlns:p14="http://schemas.microsoft.com/office/powerpoint/2010/main" val="347302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4</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endParaRPr lang="en-US" kern="1200" dirty="0"/>
          </a:p>
        </p:txBody>
      </p:sp>
    </p:spTree>
    <p:extLst>
      <p:ext uri="{BB962C8B-B14F-4D97-AF65-F5344CB8AC3E}">
        <p14:creationId xmlns:p14="http://schemas.microsoft.com/office/powerpoint/2010/main" val="118068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5</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De 32:19 ¶ "And when the LORD saw it, He spurned them, Because of the provocation of His sons and His daughters. 20 And He said: 'I will hide My face from them, I will see what their end will be, For they are a perverse generation, Children in whom is no faith. 21 They have provoked Me to jealousy by what is not God; They have moved Me to anger by their foolish idols. But I will provoke them to jealousy by those who are not a nation; I will move them to anger by a foolish nation. 22 For a fire is kindled by my anger, And shall burn to the lowest hell; It shall consume the earth with her increase, And set on fire the foundations of the mountains.</a:t>
            </a:r>
          </a:p>
          <a:p>
            <a:r>
              <a:rPr lang="en-US" kern="1200" dirty="0" smtClean="0"/>
              <a:t>Ro 10:17 So then faith comes by hearing, and hearing by the word of God. 18 But I say, have they not heard? Yes indeed: "Their sound has gone out to all the earth, And their words to the ends of the world." 19 But I say, did Israel not know? First Moses says: "I will provoke you to jealousy by those who are not a nation, I will move you to anger by a foolish nation." 20 But Isaiah is very bold and says: "I was found by those who did not seek Me; I was made manifest to those who did not ask for Me." 21 But to Israel he says: "All day long I have stretched out My hands To a disobedient and contrary people."</a:t>
            </a:r>
            <a:endParaRPr lang="en-US" kern="1200" dirty="0"/>
          </a:p>
        </p:txBody>
      </p:sp>
    </p:spTree>
    <p:extLst>
      <p:ext uri="{BB962C8B-B14F-4D97-AF65-F5344CB8AC3E}">
        <p14:creationId xmlns:p14="http://schemas.microsoft.com/office/powerpoint/2010/main" val="29362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6</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De 9:7 ¶ "Remember! Do not forget how you provoked the LORD your God to wrath in the wilderness. From the day that you departed from the land of Egypt until you came to this place, you have been rebellious against the LORD.</a:t>
            </a:r>
          </a:p>
          <a:p>
            <a:r>
              <a:rPr lang="en-US" kern="1200" dirty="0" smtClean="0"/>
              <a:t>De 9:18 "I fell down before the LORD, as at the first, forty days and nights; I neither ate bread nor drank water, because of all your sin which you had committed in doing what was evil in the sight of the LORD to provoke Him to anger.</a:t>
            </a:r>
          </a:p>
          <a:p>
            <a:r>
              <a:rPr lang="en-US" kern="1200" dirty="0" smtClean="0"/>
              <a:t>De 9:22 "Again at </a:t>
            </a:r>
            <a:r>
              <a:rPr lang="en-US" kern="1200" dirty="0" err="1" smtClean="0"/>
              <a:t>Taberah</a:t>
            </a:r>
            <a:r>
              <a:rPr lang="en-US" kern="1200" dirty="0" smtClean="0"/>
              <a:t> and at </a:t>
            </a:r>
            <a:r>
              <a:rPr lang="en-US" kern="1200" dirty="0" err="1" smtClean="0"/>
              <a:t>Massah</a:t>
            </a:r>
            <a:r>
              <a:rPr lang="en-US" kern="1200" dirty="0" smtClean="0"/>
              <a:t> and at </a:t>
            </a:r>
            <a:r>
              <a:rPr lang="en-US" kern="1200" dirty="0" err="1" smtClean="0"/>
              <a:t>Kibroth-hattaavah</a:t>
            </a:r>
            <a:r>
              <a:rPr lang="en-US" kern="1200" dirty="0" smtClean="0"/>
              <a:t> you provoked the LORD to wrath.</a:t>
            </a:r>
            <a:endParaRPr lang="en-US" kern="1200" dirty="0"/>
          </a:p>
        </p:txBody>
      </p:sp>
    </p:spTree>
    <p:extLst>
      <p:ext uri="{BB962C8B-B14F-4D97-AF65-F5344CB8AC3E}">
        <p14:creationId xmlns:p14="http://schemas.microsoft.com/office/powerpoint/2010/main" val="251382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7</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1Co 10:21 You cannot drink the cup of the Lord and the cup of demons; you cannot partake of the Lord's table and of the table of demons. 22 Or do we provoke the Lord to jealousy? Are we stronger than He?</a:t>
            </a:r>
          </a:p>
          <a:p>
            <a:r>
              <a:rPr lang="en-US" kern="1200" dirty="0" smtClean="0"/>
              <a:t>Re 3:15 'I know your deeds, that you are neither cold nor hot; I wish that you were cold or hot. 16 'So because you are lukewarm, and neither hot nor cold, I will spit you out of My mouth. 17 'Because you say, "I am rich, and have become wealthy, and have need of nothing," and you do not know that you are wretched and miserable and poor and blind and naked, Re 3:18 I advise you to buy from Me gold refined by fire so that you may become rich, and white garments so that you may clothe yourself, and that the shame of your nakedness will not be revealed; and eye salve to anoint your eyes so that you may see. 19 'Those whom I love, I reprove and discipline; therefore be zealous and repent.</a:t>
            </a:r>
            <a:endParaRPr lang="en-US" kern="1200" dirty="0"/>
          </a:p>
        </p:txBody>
      </p:sp>
    </p:spTree>
    <p:extLst>
      <p:ext uri="{BB962C8B-B14F-4D97-AF65-F5344CB8AC3E}">
        <p14:creationId xmlns:p14="http://schemas.microsoft.com/office/powerpoint/2010/main" val="123347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8</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1Sa 2:25 "If one man sins against another, God will mediate for him; but if a man sins against the LORD, who can intercede for him?" But they would not listen to the voice of their father, for the LORD desired to put them to death.</a:t>
            </a:r>
          </a:p>
          <a:p>
            <a:endParaRPr lang="en-US" kern="1200" dirty="0" smtClean="0"/>
          </a:p>
          <a:p>
            <a:r>
              <a:rPr lang="en-US" kern="1200" dirty="0" smtClean="0"/>
              <a:t>2Ch 33:10 And the LORD spoke to Manasseh and his people, but they would not listen.  11 ¶ Therefore the LORD brought upon them the captains of the army of the king of Assyria, who took Manasseh with hooks, bound him with bronze fetters, and carried him off to Babylon. 12 Now when he was in affliction, he implored the LORD his God, and humbled himself greatly before the God of his fathers,</a:t>
            </a:r>
            <a:endParaRPr lang="en-US" kern="1200" dirty="0"/>
          </a:p>
        </p:txBody>
      </p:sp>
    </p:spTree>
    <p:extLst>
      <p:ext uri="{BB962C8B-B14F-4D97-AF65-F5344CB8AC3E}">
        <p14:creationId xmlns:p14="http://schemas.microsoft.com/office/powerpoint/2010/main" val="155914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none" lIns="90000" tIns="46800" rIns="90000" bIns="46800" anchor="b" anchorCtr="0">
            <a:noAutofit/>
          </a:bodyPr>
          <a:lstStyle/>
          <a:p>
            <a:fld id="{0D7B5987-63D3-440D-89F5-C4BC728D11D7}" type="slidenum">
              <a:rPr>
                <a:solidFill>
                  <a:prstClr val="black"/>
                </a:solidFill>
              </a:rPr>
              <a:pPr/>
              <a:t>9</a:t>
            </a:fld>
            <a:endParaRPr>
              <a:solidFill>
                <a:prstClr val="black"/>
              </a:solidFill>
            </a:endParaRPr>
          </a:p>
        </p:txBody>
      </p:sp>
      <p:sp>
        <p:nvSpPr>
          <p:cNvPr id="2" name="Slide Image Placeholder 1"/>
          <p:cNvSpPr>
            <a:spLocks noGrp="1" noRot="1" noChangeAspect="1" noResize="1"/>
          </p:cNvSpPr>
          <p:nvPr>
            <p:ph type="sldImg"/>
          </p:nvPr>
        </p:nvSpPr>
        <p:spPr>
          <a:xfrm>
            <a:off x="381000" y="685800"/>
            <a:ext cx="6096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025159"/>
          </a:xfrm>
        </p:spPr>
        <p:txBody>
          <a:bodyPr/>
          <a:lstStyle/>
          <a:p>
            <a:r>
              <a:rPr lang="en-US" kern="1200" dirty="0" smtClean="0"/>
              <a:t>1Co 10:21 You cannot drink the cup of the Lord and the cup of demons; you cannot partake of the Lord's table and of the table of demons. 22 Or do we provoke the Lord to jealousy? Are we stronger than He?</a:t>
            </a:r>
          </a:p>
          <a:p>
            <a:r>
              <a:rPr lang="en-US" kern="1200" dirty="0" smtClean="0"/>
              <a:t>Re 3:15 'I know your deeds, that you are neither cold nor hot; I wish that you were cold or hot. 16 'So because you are lukewarm, and neither hot nor cold, I will spit you out of My mouth. 17 'Because you say, "I am rich, and have become wealthy, and have need of nothing," and you do not know that you are wretched and miserable and poor and blind and naked, Re 3:18 I advise you to buy from Me gold refined by fire so that you may become rich, and white garments so that you may clothe yourself, and that the shame of your nakedness will not be revealed; and eye salve to anoint your eyes so that you may see. 19 'Those whom I love, I reprove and discipline; therefore be zealous and repent.</a:t>
            </a:r>
            <a:endParaRPr lang="en-US" kern="1200" dirty="0"/>
          </a:p>
        </p:txBody>
      </p:sp>
    </p:spTree>
    <p:extLst>
      <p:ext uri="{BB962C8B-B14F-4D97-AF65-F5344CB8AC3E}">
        <p14:creationId xmlns:p14="http://schemas.microsoft.com/office/powerpoint/2010/main" val="344022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BE857BA-C9F0-4E0A-A4C7-D125AC007814}"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7808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9648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5913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48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0856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857BA-C9F0-4E0A-A4C7-D125AC007814}"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7245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E857BA-C9F0-4E0A-A4C7-D125AC007814}"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6995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6738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429489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61610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E857BA-C9F0-4E0A-A4C7-D125AC00781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5219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E857BA-C9F0-4E0A-A4C7-D125AC00781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5801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E857BA-C9F0-4E0A-A4C7-D125AC007814}"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96961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E857BA-C9F0-4E0A-A4C7-D125AC007814}"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8239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857BA-C9F0-4E0A-A4C7-D125AC007814}"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12821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306712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57BA-C9F0-4E0A-A4C7-D125AC00781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DF415-1D02-4917-9DF2-E2837826BA54}" type="slidenum">
              <a:rPr lang="en-US" smtClean="0"/>
              <a:t>‹#›</a:t>
            </a:fld>
            <a:endParaRPr lang="en-US"/>
          </a:p>
        </p:txBody>
      </p:sp>
    </p:spTree>
    <p:extLst>
      <p:ext uri="{BB962C8B-B14F-4D97-AF65-F5344CB8AC3E}">
        <p14:creationId xmlns:p14="http://schemas.microsoft.com/office/powerpoint/2010/main" val="213347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E857BA-C9F0-4E0A-A4C7-D125AC007814}" type="datetimeFigureOut">
              <a:rPr lang="en-US" smtClean="0"/>
              <a:t>9/1/2020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FFDF415-1D02-4917-9DF2-E2837826BA54}" type="slidenum">
              <a:rPr lang="en-US" smtClean="0"/>
              <a:t>‹#›</a:t>
            </a:fld>
            <a:endParaRPr lang="en-US"/>
          </a:p>
        </p:txBody>
      </p:sp>
    </p:spTree>
    <p:extLst>
      <p:ext uri="{BB962C8B-B14F-4D97-AF65-F5344CB8AC3E}">
        <p14:creationId xmlns:p14="http://schemas.microsoft.com/office/powerpoint/2010/main" val="1025109309"/>
      </p:ext>
    </p:extLst>
  </p:cSld>
  <p:clrMap bg1="dk1" tx1="lt1" bg2="dk2" tx2="lt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56" r:id="rId12"/>
    <p:sldLayoutId id="2147484757" r:id="rId13"/>
    <p:sldLayoutId id="2147484758" r:id="rId14"/>
    <p:sldLayoutId id="2147484759" r:id="rId15"/>
    <p:sldLayoutId id="2147484760" r:id="rId16"/>
    <p:sldLayoutId id="214748476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91" y="725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2192000" cy="1828800"/>
          </a:xfrm>
        </p:spPr>
        <p:txBody>
          <a:bodyPr>
            <a:noAutofit/>
          </a:bodyPr>
          <a:lstStyle/>
          <a:p>
            <a:pPr algn="ctr"/>
            <a:r>
              <a:rPr lang="en-US" sz="132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304800" y="1905000"/>
            <a:ext cx="9753600" cy="3962400"/>
          </a:xfrm>
          <a:solidFill>
            <a:schemeClr val="bg2">
              <a:alpha val="0"/>
            </a:schemeClr>
          </a:solidFill>
        </p:spPr>
        <p:txBody>
          <a:bodyPr>
            <a:noAutofit/>
          </a:bodyPr>
          <a:lstStyle/>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Worship 		  		</a:t>
            </a:r>
            <a:r>
              <a:rPr lang="en-US" sz="4000" dirty="0" smtClean="0">
                <a:effectLst>
                  <a:glow rad="228600">
                    <a:srgbClr val="03080D"/>
                  </a:glow>
                </a:effectLst>
              </a:rPr>
              <a:t>	9:30 </a:t>
            </a:r>
            <a:r>
              <a:rPr lang="en-US" sz="4000" dirty="0">
                <a:effectLst>
                  <a:glow rad="228600">
                    <a:srgbClr val="03080D"/>
                  </a:glow>
                </a:effectLst>
              </a:rPr>
              <a:t>AM</a:t>
            </a:r>
          </a:p>
          <a:p>
            <a:pPr marL="0" indent="0">
              <a:buNone/>
            </a:pPr>
            <a:r>
              <a:rPr lang="en-US" sz="4000" b="1" dirty="0">
                <a:effectLst>
                  <a:glow rad="228600">
                    <a:srgbClr val="03080D"/>
                  </a:glow>
                </a:effectLst>
              </a:rPr>
              <a:t>Sunday</a:t>
            </a:r>
          </a:p>
          <a:p>
            <a:pPr lvl="1">
              <a:buNone/>
            </a:pPr>
            <a:r>
              <a:rPr lang="en-US" sz="4000" dirty="0">
                <a:effectLst>
                  <a:glow rad="228600">
                    <a:srgbClr val="03080D"/>
                  </a:glow>
                </a:effectLst>
              </a:rPr>
              <a:t>Bible Class (Livestream) 	 </a:t>
            </a:r>
            <a:r>
              <a:rPr lang="en-US" sz="4000" dirty="0" smtClean="0">
                <a:effectLst>
                  <a:glow rad="228600">
                    <a:srgbClr val="03080D"/>
                  </a:glow>
                </a:effectLst>
              </a:rPr>
              <a:t>	5:00 </a:t>
            </a:r>
            <a:r>
              <a:rPr lang="en-US" sz="4000" dirty="0">
                <a:effectLst>
                  <a:glow rad="228600">
                    <a:srgbClr val="03080D"/>
                  </a:glow>
                </a:effectLst>
              </a:rPr>
              <a:t>PM</a:t>
            </a:r>
          </a:p>
          <a:p>
            <a:pPr marL="0" indent="0">
              <a:buNone/>
            </a:pPr>
            <a:r>
              <a:rPr lang="en-US" sz="4000" b="1" dirty="0">
                <a:effectLst>
                  <a:glow rad="228600">
                    <a:srgbClr val="03080D"/>
                  </a:glow>
                </a:effectLst>
              </a:rPr>
              <a:t>Wednesday</a:t>
            </a:r>
          </a:p>
          <a:p>
            <a:pPr marL="487668" lvl="1" indent="0">
              <a:buNone/>
            </a:pPr>
            <a:r>
              <a:rPr lang="en-US" sz="4000" dirty="0">
                <a:effectLst>
                  <a:glow rad="228600">
                    <a:srgbClr val="03080D"/>
                  </a:glow>
                </a:effectLst>
              </a:rPr>
              <a:t>Bible Class (Livestream) 	 </a:t>
            </a:r>
            <a:r>
              <a:rPr lang="en-US" sz="4000" dirty="0" smtClean="0">
                <a:effectLst>
                  <a:glow rad="228600">
                    <a:srgbClr val="03080D"/>
                  </a:glow>
                </a:effectLst>
              </a:rPr>
              <a:t>	7:00  </a:t>
            </a:r>
            <a:r>
              <a:rPr lang="en-US" sz="4000" dirty="0">
                <a:effectLst>
                  <a:glow rad="228600">
                    <a:srgbClr val="03080D"/>
                  </a:glow>
                </a:effectLst>
              </a:rPr>
              <a:t>PM</a:t>
            </a:r>
          </a:p>
        </p:txBody>
      </p:sp>
      <p:sp>
        <p:nvSpPr>
          <p:cNvPr id="9" name="Title 3"/>
          <p:cNvSpPr txBox="1">
            <a:spLocks/>
          </p:cNvSpPr>
          <p:nvPr/>
        </p:nvSpPr>
        <p:spPr>
          <a:xfrm>
            <a:off x="585409" y="5867400"/>
            <a:ext cx="10972800" cy="685800"/>
          </a:xfrm>
          <a:prstGeom prst="rect">
            <a:avLst/>
          </a:prstGeom>
        </p:spPr>
        <p:txBody>
          <a:bodyPr vert="horz" lIns="0" tIns="60960" rIns="0" bIns="0" anchor="b">
            <a:normAutofit fontScale="97500"/>
          </a:bodyPr>
          <a:lstStyle/>
          <a:p>
            <a:pPr algn="ctr" defTabSz="1219170">
              <a:spcBef>
                <a:spcPct val="0"/>
              </a:spcBef>
              <a:defRPr/>
            </a:pPr>
            <a:r>
              <a:rPr lang="en-US" sz="4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15387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Divine Provocation</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701749" y="1689315"/>
            <a:ext cx="10898372" cy="5296276"/>
          </a:xfrm>
        </p:spPr>
        <p:txBody>
          <a:bodyPr>
            <a:normAutofit/>
          </a:bodyPr>
          <a:lstStyle/>
          <a:p>
            <a:pPr marL="0" indent="0">
              <a:buClr>
                <a:srgbClr val="FFFFCC"/>
              </a:buClr>
              <a:buSzPct val="75000"/>
              <a:buNone/>
            </a:pPr>
            <a:r>
              <a:rPr lang="en-US" sz="4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Elijah </a:t>
            </a:r>
            <a:r>
              <a:rPr lang="en-US" sz="44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came near to all the people and said, "How long will you hesitate between two opinions? If the LORD is God, follow Him; but if Baal, follow him." But the people did not answer him a word</a:t>
            </a: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1 Kings 18:21</a:t>
            </a: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3155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334963"/>
            <a:ext cx="12352149" cy="2523037"/>
          </a:xfrm>
          <a:prstGeom prst="rect">
            <a:avLst/>
          </a:prstGeom>
        </p:spPr>
      </p:pic>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Application: Fence-Sitting</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87458" y="1689315"/>
            <a:ext cx="11472581" cy="5315919"/>
          </a:xfrm>
        </p:spPr>
        <p:txBody>
          <a:bodyPr>
            <a:normAutofit/>
          </a:bodyPr>
          <a:lstStyle/>
          <a:p>
            <a:pPr marL="0" indent="0">
              <a:buClr>
                <a:srgbClr val="FFFFCC"/>
              </a:buClr>
              <a:buSzPct val="75000"/>
              <a:buNone/>
            </a:pPr>
            <a:r>
              <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What does a fence sitter look like?</a:t>
            </a:r>
          </a:p>
          <a:p>
            <a:pPr marL="0" indent="0">
              <a:buClr>
                <a:srgbClr val="FFFFCC"/>
              </a:buClr>
              <a:buSzPct val="75000"/>
              <a:buNone/>
            </a:pPr>
            <a:r>
              <a:rPr lang="en-US" sz="4400" b="1" dirty="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Present at some or most services</a:t>
            </a:r>
          </a:p>
          <a:p>
            <a:pPr marL="0" indent="0">
              <a:buClr>
                <a:srgbClr val="FFFFCC"/>
              </a:buClr>
              <a:buSzPct val="75000"/>
              <a:buNone/>
            </a:pPr>
            <a:r>
              <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		- Not adverse to missing some too</a:t>
            </a:r>
            <a:endParaRPr lang="en-US" sz="4400" b="1" dirty="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endParaRPr>
          </a:p>
          <a:p>
            <a:pPr marL="0" indent="0">
              <a:buClr>
                <a:srgbClr val="FFFFCC"/>
              </a:buClr>
              <a:buSzPct val="75000"/>
              <a:buNone/>
            </a:pPr>
            <a:r>
              <a:rPr lang="en-US" sz="4400" b="1" dirty="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Some Godly conduct in the home</a:t>
            </a:r>
          </a:p>
          <a:p>
            <a:pPr marL="0" indent="0">
              <a:buClr>
                <a:srgbClr val="FFFFCC"/>
              </a:buClr>
              <a:buSzPct val="75000"/>
              <a:buNone/>
            </a:pPr>
            <a:r>
              <a:rPr lang="en-US" sz="4400" b="1" dirty="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	- But letting some worldliness get by</a:t>
            </a:r>
          </a:p>
          <a:p>
            <a:pPr marL="0" indent="0">
              <a:buClr>
                <a:srgbClr val="FFFFCC"/>
              </a:buClr>
              <a:buSzPct val="75000"/>
              <a:buNone/>
            </a:pPr>
            <a:r>
              <a:rPr lang="en-US" sz="4400" b="1" dirty="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Content with their spiritual circumstance</a:t>
            </a:r>
            <a:endPar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endParaRPr>
          </a:p>
        </p:txBody>
      </p:sp>
      <p:sp>
        <p:nvSpPr>
          <p:cNvPr id="5" name="Rounded Rectangle 4"/>
          <p:cNvSpPr/>
          <p:nvPr/>
        </p:nvSpPr>
        <p:spPr>
          <a:xfrm>
            <a:off x="258274" y="1506475"/>
            <a:ext cx="11730947" cy="524973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400" dirty="0" smtClean="0"/>
              <a:t>James 3:10-11</a:t>
            </a:r>
          </a:p>
          <a:p>
            <a:pPr algn="ctr"/>
            <a:r>
              <a:rPr lang="en-US" sz="4400" dirty="0" smtClean="0"/>
              <a:t> </a:t>
            </a:r>
            <a:r>
              <a:rPr lang="en-US" sz="4400" i="1" dirty="0"/>
              <a:t>Out of the same mouth proceed blessing and cursing. My brethren, these things ought not to be </a:t>
            </a:r>
            <a:r>
              <a:rPr lang="en-US" sz="4400" i="1" dirty="0" smtClean="0"/>
              <a:t>so. </a:t>
            </a:r>
            <a:r>
              <a:rPr lang="en-US" sz="4400" i="1" dirty="0"/>
              <a:t>Does a spring send forth fresh water and bitter from the same opening</a:t>
            </a:r>
            <a:r>
              <a:rPr lang="en-US" sz="4400" dirty="0"/>
              <a:t>? </a:t>
            </a:r>
            <a:r>
              <a:rPr lang="en-US" sz="4400" i="1" dirty="0"/>
              <a:t>Can a fig tree, my brethren, bear olives, or a grapevine bear figs? Thus no spring yields both salt water and fresh.</a:t>
            </a:r>
          </a:p>
        </p:txBody>
      </p:sp>
    </p:spTree>
    <p:extLst>
      <p:ext uri="{BB962C8B-B14F-4D97-AF65-F5344CB8AC3E}">
        <p14:creationId xmlns:p14="http://schemas.microsoft.com/office/powerpoint/2010/main" val="251219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334963"/>
            <a:ext cx="12352149" cy="2523037"/>
          </a:xfrm>
          <a:prstGeom prst="rect">
            <a:avLst/>
          </a:prstGeom>
        </p:spPr>
      </p:pic>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Application: Fence-Sitting</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87458" y="1700073"/>
            <a:ext cx="11472581" cy="5315919"/>
          </a:xfrm>
        </p:spPr>
        <p:txBody>
          <a:bodyPr>
            <a:normAutofit/>
          </a:bodyPr>
          <a:lstStyle/>
          <a:p>
            <a:pPr marL="0" indent="0">
              <a:buClr>
                <a:srgbClr val="FFFFCC"/>
              </a:buClr>
              <a:buSzPct val="75000"/>
              <a:buNone/>
            </a:pPr>
            <a:r>
              <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What to expect if you are a fence sitter</a:t>
            </a:r>
          </a:p>
          <a:p>
            <a:pPr marL="0" indent="0">
              <a:buClr>
                <a:srgbClr val="FFFFCC"/>
              </a:buClr>
              <a:buSzPct val="75000"/>
              <a:buNone/>
            </a:pPr>
            <a:r>
              <a:rPr lang="en-US" sz="4400" b="1" dirty="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1) God’s provocation </a:t>
            </a:r>
          </a:p>
          <a:p>
            <a:pPr marL="0" indent="0">
              <a:buClr>
                <a:srgbClr val="FFFFCC"/>
              </a:buClr>
              <a:buSzPct val="75000"/>
              <a:buNone/>
            </a:pPr>
            <a:r>
              <a:rPr lang="en-US" sz="4400" b="1" dirty="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2) To end up closer to God OR separated</a:t>
            </a:r>
          </a:p>
          <a:p>
            <a:pPr marL="0" indent="0">
              <a:buClr>
                <a:srgbClr val="FFFFCC"/>
              </a:buClr>
              <a:buSzPct val="75000"/>
              <a:buNone/>
            </a:pPr>
            <a:r>
              <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rPr>
              <a:t>Fence sitting provokes God!</a:t>
            </a:r>
            <a:endParaRPr lang="en-US" sz="4400" b="1" dirty="0" smtClean="0">
              <a:ln w="9525">
                <a:solidFill>
                  <a:schemeClr val="bg1"/>
                </a:solidFill>
                <a:prstDash val="solid"/>
              </a:ln>
              <a:solidFill>
                <a:schemeClr val="tx1"/>
              </a:solidFill>
              <a:effectLst>
                <a:glow rad="228600">
                  <a:srgbClr val="000404"/>
                </a:glow>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4877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738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04975"/>
          </a:xfrm>
        </p:spPr>
        <p:txBody>
          <a:bodyPr>
            <a:noAutofit/>
          </a:bodyPr>
          <a:lstStyle/>
          <a:p>
            <a:pPr algn="ct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Making a Choice</a:t>
            </a:r>
            <a:endPar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439118" y="1601414"/>
            <a:ext cx="11313763" cy="5348755"/>
          </a:xfrm>
        </p:spPr>
        <p:txBody>
          <a:bodyPr>
            <a:normAutofit/>
          </a:bodyPr>
          <a:lstStyle/>
          <a:p>
            <a:pPr marL="0" indent="0" algn="just">
              <a:buNone/>
            </a:pPr>
            <a:r>
              <a:rPr lang="en-US" sz="4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46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If it is disagreeable in your sight to serve the LORD, choose for yourselves today whom you will serve: whether the gods which your fathers served which were beyond the River, or the gods of the Amorites in whose land you are living; but as for me and my house, we will serve the LORD</a:t>
            </a:r>
            <a:r>
              <a:rPr lang="en-US" sz="4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46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Joshua 24:15 </a:t>
            </a:r>
            <a:endPar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943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04975"/>
          </a:xfrm>
        </p:spPr>
        <p:txBody>
          <a:bodyPr>
            <a:noAutofit/>
          </a:bodyPr>
          <a:lstStyle/>
          <a:p>
            <a:pPr algn="ctr"/>
            <a:r>
              <a:rPr lang="en-U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How We Choose God</a:t>
            </a:r>
            <a:endParaRPr lang="en-US" sz="7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278969" y="1687475"/>
            <a:ext cx="11313763" cy="5348755"/>
          </a:xfrm>
        </p:spPr>
        <p:txBody>
          <a:bodyPr>
            <a:normAutofit/>
          </a:bodyPr>
          <a:lstStyle/>
          <a:p>
            <a:pPr marL="0" indent="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Hear and Believe – Acts 15:7</a:t>
            </a:r>
          </a:p>
          <a:p>
            <a:pPr marL="0" indent="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Confess Jesus as Lord – Romans 10:9</a:t>
            </a:r>
          </a:p>
          <a:p>
            <a:pPr marL="0" indent="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Repentance from sin – Acts 2:38</a:t>
            </a:r>
          </a:p>
          <a:p>
            <a:pPr marL="0" indent="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Baptism into Christ – Romans 6:3-5</a:t>
            </a:r>
          </a:p>
          <a:p>
            <a:pPr marL="0" indent="0">
              <a:buNone/>
            </a:pPr>
            <a:r>
              <a:rPr lang="en-US" sz="4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Faithful in life – Revelation 2:10</a:t>
            </a:r>
            <a:endParaRPr lang="en-US" sz="4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33777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33592089"/>
              </p:ext>
            </p:extLst>
          </p:nvPr>
        </p:nvGraphicFramePr>
        <p:xfrm>
          <a:off x="4423144" y="-2"/>
          <a:ext cx="7768856" cy="6858002"/>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3884428">
                  <a:extLst>
                    <a:ext uri="{9D8B030D-6E8A-4147-A177-3AD203B41FA5}">
                      <a16:colId xmlns:a16="http://schemas.microsoft.com/office/drawing/2014/main" xmlns="" val="20000"/>
                    </a:ext>
                  </a:extLst>
                </a:gridCol>
                <a:gridCol w="3884428"/>
              </a:tblGrid>
              <a:tr h="864850">
                <a:tc gridSpan="2">
                  <a:txBody>
                    <a:bodyPr/>
                    <a:lstStyle/>
                    <a:p>
                      <a:pPr algn="ctr"/>
                      <a:r>
                        <a:rPr lang="en-US" sz="4800" b="1"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Order of Service</a:t>
                      </a:r>
                      <a:endParaRPr lang="en-US" sz="4800" b="1"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hMerge="1">
                  <a:txBody>
                    <a:bodyPr/>
                    <a:lstStyle/>
                    <a:p>
                      <a:pPr algn="ctr"/>
                      <a:endParaRPr lang="en-US" sz="2400" b="1"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marL="68580" marR="6858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0"/>
                  </a:ext>
                </a:extLst>
              </a:tr>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Opening Prayer</a:t>
                      </a:r>
                      <a:endParaRPr lang="en-US" sz="3200" b="0" i="0" cap="none" spc="0" baseline="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Craig Foster</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1"/>
                  </a:ext>
                </a:extLst>
              </a:tr>
              <a:tr h="749144">
                <a:tc>
                  <a:txBody>
                    <a:bodyPr/>
                    <a:lstStyle/>
                    <a:p>
                      <a:pPr algn="ct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Chris Willis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2"/>
                  </a:ext>
                </a:extLst>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Chris Willis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Lord’s Supper</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Anthony Ward</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Chris Willis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Lesson</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Brian Haines</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Song –  </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cap="none" spc="0" baseline="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Chris Willis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749144">
                <a:tc>
                  <a:txBody>
                    <a:bodyPr/>
                    <a:lstStyle/>
                    <a:p>
                      <a:pPr algn="ctr"/>
                      <a:r>
                        <a:rPr lang="en-US" sz="3200" b="0" i="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rPr>
                        <a:t>Closing</a:t>
                      </a:r>
                      <a:endParaRPr lang="en-US" sz="3200" b="0" i="0" cap="none" spc="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cs typeface="Calibri" panose="020F0502020204030204" pitchFamily="34" charset="0"/>
                      </a:endParaRP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18415" cmpd="sng">
                            <a:solidFill>
                              <a:srgbClr val="FFFFFF"/>
                            </a:solidFill>
                            <a:prstDash val="solid"/>
                          </a:ln>
                          <a:solidFill>
                            <a:prstClr val="white"/>
                          </a:solidFill>
                          <a:effectLst>
                            <a:outerShdw blurRad="63500" dir="3600000" algn="tl" rotWithShape="0">
                              <a:srgbClr val="000000">
                                <a:alpha val="70000"/>
                              </a:srgbClr>
                            </a:outerShdw>
                          </a:effectLst>
                          <a:uLnTx/>
                          <a:uFillTx/>
                          <a:latin typeface="Calibri" panose="020F0502020204030204" pitchFamily="34" charset="0"/>
                          <a:ea typeface="+mn-ea"/>
                          <a:cs typeface="Calibri" panose="020F0502020204030204" pitchFamily="34" charset="0"/>
                        </a:rPr>
                        <a:t>Ryan Sollars</a:t>
                      </a:r>
                    </a:p>
                  </a:txBody>
                  <a:tcPr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bl>
          </a:graphicData>
        </a:graphic>
      </p:graphicFrame>
      <p:sp>
        <p:nvSpPr>
          <p:cNvPr id="2" name="Rectangle 1"/>
          <p:cNvSpPr/>
          <p:nvPr/>
        </p:nvSpPr>
        <p:spPr>
          <a:xfrm>
            <a:off x="0" y="521730"/>
            <a:ext cx="4423144" cy="5016758"/>
          </a:xfrm>
          <a:prstGeom prst="rect">
            <a:avLst/>
          </a:prstGeom>
        </p:spPr>
        <p:txBody>
          <a:bodyPr wrap="square">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rPr>
              <a:t>  </a:t>
            </a:r>
            <a:r>
              <a:rPr lang="en-US" sz="4000" b="1" dirty="0" smtClean="0">
                <a:ln w="9525">
                  <a:solidFill>
                    <a:schemeClr val="bg1"/>
                  </a:solidFill>
                  <a:prstDash val="solid"/>
                </a:ln>
                <a:effectLst>
                  <a:outerShdw blurRad="12700" dist="38100" dir="2700000" algn="tl" rotWithShape="0">
                    <a:schemeClr val="bg1">
                      <a:lumMod val="50000"/>
                    </a:schemeClr>
                  </a:outerShdw>
                </a:effectLst>
              </a:rPr>
              <a:t>Psalm </a:t>
            </a:r>
            <a:r>
              <a:rPr lang="en-US" sz="4000" b="1" dirty="0">
                <a:ln w="9525">
                  <a:solidFill>
                    <a:schemeClr val="bg1"/>
                  </a:solidFill>
                  <a:prstDash val="solid"/>
                </a:ln>
                <a:effectLst>
                  <a:outerShdw blurRad="12700" dist="38100" dir="2700000" algn="tl" rotWithShape="0">
                    <a:schemeClr val="bg1">
                      <a:lumMod val="50000"/>
                    </a:schemeClr>
                  </a:outerShdw>
                </a:effectLst>
              </a:rPr>
              <a:t>40:3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He </a:t>
            </a:r>
            <a:r>
              <a:rPr lang="en-US" sz="4000" b="1" dirty="0">
                <a:ln w="9525">
                  <a:solidFill>
                    <a:schemeClr val="bg1"/>
                  </a:solidFill>
                  <a:prstDash val="solid"/>
                </a:ln>
                <a:effectLst>
                  <a:outerShdw blurRad="12700" dist="38100" dir="2700000" algn="tl" rotWithShape="0">
                    <a:schemeClr val="bg1">
                      <a:lumMod val="50000"/>
                    </a:schemeClr>
                  </a:outerShdw>
                </a:effectLst>
              </a:rPr>
              <a:t>put a new song in my mouth,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A </a:t>
            </a:r>
            <a:r>
              <a:rPr lang="en-US" sz="4000" b="1" dirty="0">
                <a:ln w="9525">
                  <a:solidFill>
                    <a:schemeClr val="bg1"/>
                  </a:solidFill>
                  <a:prstDash val="solid"/>
                </a:ln>
                <a:effectLst>
                  <a:outerShdw blurRad="12700" dist="38100" dir="2700000" algn="tl" rotWithShape="0">
                    <a:schemeClr val="bg1">
                      <a:lumMod val="50000"/>
                    </a:schemeClr>
                  </a:outerShdw>
                </a:effectLst>
              </a:rPr>
              <a:t>song of praise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to </a:t>
            </a:r>
            <a:r>
              <a:rPr lang="en-US" sz="4000" b="1" dirty="0">
                <a:ln w="9525">
                  <a:solidFill>
                    <a:schemeClr val="bg1"/>
                  </a:solidFill>
                  <a:prstDash val="solid"/>
                </a:ln>
                <a:effectLst>
                  <a:outerShdw blurRad="12700" dist="38100" dir="2700000" algn="tl" rotWithShape="0">
                    <a:schemeClr val="bg1">
                      <a:lumMod val="50000"/>
                    </a:schemeClr>
                  </a:outerShdw>
                </a:effectLst>
              </a:rPr>
              <a:t>our God;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Many </a:t>
            </a:r>
            <a:r>
              <a:rPr lang="en-US" sz="4000" b="1" dirty="0">
                <a:ln w="9525">
                  <a:solidFill>
                    <a:schemeClr val="bg1"/>
                  </a:solidFill>
                  <a:prstDash val="solid"/>
                </a:ln>
                <a:effectLst>
                  <a:outerShdw blurRad="12700" dist="38100" dir="2700000" algn="tl" rotWithShape="0">
                    <a:schemeClr val="bg1">
                      <a:lumMod val="50000"/>
                    </a:schemeClr>
                  </a:outerShdw>
                </a:effectLst>
              </a:rPr>
              <a:t>will see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and </a:t>
            </a:r>
            <a:r>
              <a:rPr lang="en-US" sz="4000" b="1" dirty="0">
                <a:ln w="9525">
                  <a:solidFill>
                    <a:schemeClr val="bg1"/>
                  </a:solidFill>
                  <a:prstDash val="solid"/>
                </a:ln>
                <a:effectLst>
                  <a:outerShdw blurRad="12700" dist="38100" dir="2700000" algn="tl" rotWithShape="0">
                    <a:schemeClr val="bg1">
                      <a:lumMod val="50000"/>
                    </a:schemeClr>
                  </a:outerShdw>
                </a:effectLst>
              </a:rPr>
              <a:t>fear </a:t>
            </a:r>
            <a:r>
              <a:rPr lang="en-US" sz="4000" b="1" dirty="0" smtClean="0">
                <a:ln w="9525">
                  <a:solidFill>
                    <a:schemeClr val="bg1"/>
                  </a:solidFill>
                  <a:prstDash val="solid"/>
                </a:ln>
                <a:effectLst>
                  <a:outerShdw blurRad="12700" dist="38100" dir="2700000" algn="tl" rotWithShape="0">
                    <a:schemeClr val="bg1">
                      <a:lumMod val="50000"/>
                    </a:schemeClr>
                  </a:outerShdw>
                </a:effectLst>
              </a:rPr>
              <a:t>and </a:t>
            </a:r>
            <a:r>
              <a:rPr lang="en-US" sz="4000" b="1" dirty="0">
                <a:ln w="9525">
                  <a:solidFill>
                    <a:schemeClr val="bg1"/>
                  </a:solidFill>
                  <a:prstDash val="solid"/>
                </a:ln>
                <a:effectLst>
                  <a:outerShdw blurRad="12700" dist="38100" dir="2700000" algn="tl" rotWithShape="0">
                    <a:schemeClr val="bg1">
                      <a:lumMod val="50000"/>
                    </a:schemeClr>
                  </a:outerShdw>
                </a:effectLst>
              </a:rPr>
              <a:t>will </a:t>
            </a:r>
            <a:endParaRPr lang="en-US" sz="40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n-US" sz="4000" b="1" dirty="0" smtClean="0">
                <a:ln w="9525">
                  <a:solidFill>
                    <a:schemeClr val="bg1"/>
                  </a:solidFill>
                  <a:prstDash val="solid"/>
                </a:ln>
                <a:effectLst>
                  <a:outerShdw blurRad="12700" dist="38100" dir="2700000" algn="tl" rotWithShape="0">
                    <a:schemeClr val="bg1">
                      <a:lumMod val="50000"/>
                    </a:schemeClr>
                  </a:outerShdw>
                </a:effectLst>
              </a:rPr>
              <a:t>trust </a:t>
            </a:r>
            <a:r>
              <a:rPr lang="en-US" sz="4000" b="1" dirty="0">
                <a:ln w="9525">
                  <a:solidFill>
                    <a:schemeClr val="bg1"/>
                  </a:solidFill>
                  <a:prstDash val="solid"/>
                </a:ln>
                <a:effectLst>
                  <a:outerShdw blurRad="12700" dist="38100" dir="2700000" algn="tl" rotWithShape="0">
                    <a:schemeClr val="bg1">
                      <a:lumMod val="50000"/>
                    </a:schemeClr>
                  </a:outerShdw>
                </a:effectLst>
              </a:rPr>
              <a:t>in the LORD.</a:t>
            </a:r>
            <a:endParaRPr lang="en-US" sz="4000" dirty="0"/>
          </a:p>
        </p:txBody>
      </p:sp>
    </p:spTree>
    <p:extLst>
      <p:ext uri="{BB962C8B-B14F-4D97-AF65-F5344CB8AC3E}">
        <p14:creationId xmlns:p14="http://schemas.microsoft.com/office/powerpoint/2010/main" val="206905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307805"/>
            <a:ext cx="12192000" cy="6069388"/>
          </a:xfrm>
        </p:spPr>
        <p:txBody>
          <a:bodyPr>
            <a:normAutofit/>
          </a:bodyPr>
          <a:lstStyle/>
          <a:p>
            <a:pPr marL="0" indent="0" algn="ctr">
              <a:buNone/>
            </a:pPr>
            <a:r>
              <a:rPr lang="en-US" sz="8600" dirty="0" smtClean="0">
                <a:effectLst>
                  <a:glow rad="228600">
                    <a:srgbClr val="000000"/>
                  </a:glow>
                </a:effectLst>
              </a:rPr>
              <a:t>The </a:t>
            </a:r>
            <a:r>
              <a:rPr lang="en-US" sz="8600" dirty="0" smtClean="0">
                <a:effectLst>
                  <a:glow rad="228600">
                    <a:srgbClr val="000000"/>
                  </a:glow>
                </a:effectLst>
              </a:rPr>
              <a:t>Provocation of God</a:t>
            </a:r>
            <a:endParaRPr lang="en-US" sz="8600" dirty="0" smtClean="0">
              <a:effectLst>
                <a:glow rad="228600">
                  <a:srgbClr val="000000"/>
                </a:glow>
              </a:effectLst>
            </a:endParaRPr>
          </a:p>
          <a:p>
            <a:pPr marL="0" indent="0" algn="ctr">
              <a:buNone/>
            </a:pPr>
            <a:endParaRPr lang="en-US" sz="5200" dirty="0">
              <a:effectLst>
                <a:glow rad="228600">
                  <a:srgbClr val="000000"/>
                </a:glow>
              </a:effectLst>
            </a:endParaRPr>
          </a:p>
        </p:txBody>
      </p:sp>
    </p:spTree>
    <p:extLst>
      <p:ext uri="{BB962C8B-B14F-4D97-AF65-F5344CB8AC3E}">
        <p14:creationId xmlns:p14="http://schemas.microsoft.com/office/powerpoint/2010/main" val="103921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 Question to God</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191386" y="1689315"/>
            <a:ext cx="11844670" cy="4909893"/>
          </a:xfrm>
        </p:spPr>
        <p:txBody>
          <a:bodyPr>
            <a:normAutofit/>
          </a:bodyPr>
          <a:lstStyle/>
          <a:p>
            <a:pPr marL="0" indent="0" algn="ctr">
              <a:buClr>
                <a:srgbClr val="FFFFCC"/>
              </a:buClr>
              <a:buSzPct val="75000"/>
              <a:buNone/>
            </a:pPr>
            <a:r>
              <a:rPr lang="en-US" sz="5000" dirty="0" smtClean="0">
                <a:ln w="0"/>
                <a:solidFill>
                  <a:schemeClr val="tx1"/>
                </a:solidFill>
                <a:effectLst>
                  <a:outerShdw blurRad="38100" dist="19050" dir="2700000" algn="tl" rotWithShape="0">
                    <a:schemeClr val="dk1">
                      <a:alpha val="40000"/>
                    </a:schemeClr>
                  </a:outerShdw>
                </a:effectLst>
              </a:rPr>
              <a:t>Why does God permit circumstances to occur that result in people walking away from God, faith and the church family?</a:t>
            </a:r>
          </a:p>
          <a:p>
            <a:pPr marL="0" indent="0" algn="ctr">
              <a:buClr>
                <a:srgbClr val="FFFFCC"/>
              </a:buClr>
              <a:buSzPct val="75000"/>
              <a:buNone/>
            </a:pPr>
            <a:endParaRPr lang="en-US" sz="5000" dirty="0">
              <a:ln w="0"/>
              <a:solidFill>
                <a:schemeClr val="tx1"/>
              </a:solidFill>
              <a:effectLst>
                <a:outerShdw blurRad="38100" dist="19050" dir="2700000" algn="tl" rotWithShape="0">
                  <a:schemeClr val="dk1">
                    <a:alpha val="40000"/>
                  </a:schemeClr>
                </a:outerShdw>
              </a:effectLst>
            </a:endParaRPr>
          </a:p>
          <a:p>
            <a:pPr marL="0" indent="0" algn="ctr">
              <a:buClr>
                <a:srgbClr val="FFFFCC"/>
              </a:buClr>
              <a:buSzPct val="75000"/>
              <a:buNone/>
            </a:pPr>
            <a:r>
              <a:rPr lang="en-US" sz="5000" dirty="0" smtClean="0">
                <a:ln w="0"/>
                <a:solidFill>
                  <a:schemeClr val="tx1"/>
                </a:solidFill>
                <a:effectLst>
                  <a:outerShdw blurRad="38100" dist="19050" dir="2700000" algn="tl" rotWithShape="0">
                    <a:schemeClr val="dk1">
                      <a:alpha val="40000"/>
                    </a:schemeClr>
                  </a:outerShdw>
                </a:effectLst>
              </a:rPr>
              <a:t>If God knows the future and desires all men be saved, why let these things happen?</a:t>
            </a:r>
            <a:endParaRPr lang="en-US" sz="5000" dirty="0" smtClean="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2798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Moses Warns Israel</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87458" y="1689315"/>
            <a:ext cx="11472581" cy="4909893"/>
          </a:xfrm>
        </p:spPr>
        <p:txBody>
          <a:bodyPr>
            <a:normAutofit/>
          </a:bodyPr>
          <a:lstStyle/>
          <a:p>
            <a:pPr marL="0" indent="0">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Deuteronomy 32:19-22</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Israel provoked God with false gods</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 would provoke Israel</a:t>
            </a:r>
          </a:p>
          <a:p>
            <a:pPr marL="0" indent="0">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Romans 10:17-21</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 still is provoked and still provokes</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Romans 11:11 – provokes to jealousy</a:t>
            </a:r>
            <a:endPar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503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Divine Provocation</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87458" y="1689315"/>
            <a:ext cx="11472581" cy="5296276"/>
          </a:xfrm>
        </p:spPr>
        <p:txBody>
          <a:bodyPr>
            <a:normAutofit/>
          </a:bodyPr>
          <a:lstStyle/>
          <a:p>
            <a:pPr marL="0" indent="0">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Israelites provoked God</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Deuteronomy 9:7 – rebellion </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Deuteronomy 9:18 – idolatry </a:t>
            </a:r>
            <a:endPar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Deuteronomy 9:22 – complaining (x3)</a:t>
            </a:r>
          </a:p>
          <a:p>
            <a:pPr marL="0" indent="0">
              <a:buClr>
                <a:srgbClr val="FFFFCC"/>
              </a:buClr>
              <a:buSzPct val="75000"/>
              <a:buNone/>
            </a:pPr>
            <a:endPar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endPar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3718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Divine Provocation</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87458" y="1689315"/>
            <a:ext cx="11472581" cy="5296276"/>
          </a:xfrm>
        </p:spPr>
        <p:txBody>
          <a:bodyPr>
            <a:normAutofit/>
          </a:bodyPr>
          <a:lstStyle/>
          <a:p>
            <a:pPr marL="0" indent="0">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Israelites provoked God</a:t>
            </a:r>
          </a:p>
          <a:p>
            <a:pPr marL="0" indent="0">
              <a:buClr>
                <a:srgbClr val="FFFFCC"/>
              </a:buClr>
              <a:buSzPct val="75000"/>
              <a:buNone/>
            </a:pPr>
            <a:endPar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When Christians provoke God</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 Corinthians 10:22 – only partially devoted</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Revelation 3:15-19 – lukewarm</a:t>
            </a: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1101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Divine Provocation</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87458" y="1689315"/>
            <a:ext cx="11472581" cy="5296276"/>
          </a:xfrm>
        </p:spPr>
        <p:txBody>
          <a:bodyPr>
            <a:normAutofit/>
          </a:bodyPr>
          <a:lstStyle/>
          <a:p>
            <a:pPr marL="0" indent="0">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Sometimes God provokes us </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Sinful men to destruction</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Like Eli’s sons - 1 Samuel 2:25</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Sinful men to repentance</a:t>
            </a:r>
          </a:p>
          <a:p>
            <a:pPr marL="0" indent="0">
              <a:buClr>
                <a:srgbClr val="FFFFCC"/>
              </a:buClr>
              <a:buSzPct val="75000"/>
              <a:buNone/>
            </a:pP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Like Manasseh – 2 Chronicles 33:10-12</a:t>
            </a:r>
          </a:p>
          <a:p>
            <a:pPr marL="0" indent="0">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God provoking us is because we provoked Him</a:t>
            </a:r>
            <a:endPar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5163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 y="174565"/>
            <a:ext cx="12191999" cy="1311128"/>
          </a:xfrm>
        </p:spPr>
        <p:txBody>
          <a:bodyPr wrap="square">
            <a:spAutoFit/>
          </a:bodyPr>
          <a:lstStyle/>
          <a:p>
            <a:pPr lvl="0" algn="ctr"/>
            <a:r>
              <a:rPr lang="en-US" sz="8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Divine Provocation</a:t>
            </a:r>
            <a:endParaRPr lang="en-US" sz="8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 Placeholder 2"/>
          <p:cNvSpPr txBox="1">
            <a:spLocks noGrp="1"/>
          </p:cNvSpPr>
          <p:nvPr>
            <p:ph type="body" idx="4294967295"/>
          </p:nvPr>
        </p:nvSpPr>
        <p:spPr>
          <a:xfrm>
            <a:off x="301214" y="1689315"/>
            <a:ext cx="11424621" cy="5296276"/>
          </a:xfrm>
        </p:spPr>
        <p:txBody>
          <a:bodyPr>
            <a:normAutofit/>
          </a:bodyPr>
          <a:lstStyle/>
          <a:p>
            <a:pPr marL="0" indent="0">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QUESTION: Why </a:t>
            </a: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would God permit something to happen that drives others away from him? </a:t>
            </a:r>
            <a:endPar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buClr>
                <a:srgbClr val="FFFFCC"/>
              </a:buClr>
              <a:buSzPct val="75000"/>
              <a:buNone/>
            </a:pP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ANSWER: </a:t>
            </a: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God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provokes to </a:t>
            </a: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action from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inaction</a:t>
            </a:r>
          </a:p>
          <a:p>
            <a:pPr marL="0" indent="0">
              <a:buClr>
                <a:srgbClr val="FFFFCC"/>
              </a:buClr>
              <a:buSzPct val="75000"/>
              <a:buNone/>
            </a:pP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marL="0" indent="0" algn="ctr">
              <a:buClr>
                <a:srgbClr val="FFFFCC"/>
              </a:buClr>
              <a:buSzPct val="75000"/>
              <a:buNone/>
            </a:pPr>
            <a:r>
              <a:rPr lang="en-US" sz="5400" dirty="0"/>
              <a:t>POINT: God desires action. He would prefer rejection to sitting on the fence</a:t>
            </a:r>
          </a:p>
          <a:p>
            <a:pPr marL="0" indent="0">
              <a:buClr>
                <a:srgbClr val="FFFFCC"/>
              </a:buClr>
              <a:buSzPct val="75000"/>
              <a:buNone/>
            </a:pPr>
            <a:endParaRPr lang="en-US" sz="5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1913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367138</TotalTime>
  <Words>1392</Words>
  <Application>Microsoft Office PowerPoint</Application>
  <PresentationFormat>Widescreen</PresentationFormat>
  <Paragraphs>116</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Bell MT</vt:lpstr>
      <vt:lpstr>Calibri</vt:lpstr>
      <vt:lpstr>Depth</vt:lpstr>
      <vt:lpstr>Welcome!</vt:lpstr>
      <vt:lpstr>PowerPoint Presentation</vt:lpstr>
      <vt:lpstr>PowerPoint Presentation</vt:lpstr>
      <vt:lpstr>A Question to God</vt:lpstr>
      <vt:lpstr>Moses Warns Israel</vt:lpstr>
      <vt:lpstr>Divine Provocation</vt:lpstr>
      <vt:lpstr>Divine Provocation</vt:lpstr>
      <vt:lpstr>Divine Provocation</vt:lpstr>
      <vt:lpstr>Divine Provocation</vt:lpstr>
      <vt:lpstr>Divine Provocation</vt:lpstr>
      <vt:lpstr>Application: Fence-Sitting</vt:lpstr>
      <vt:lpstr>Application: Fence-Sitting</vt:lpstr>
      <vt:lpstr>PowerPoint Presentation</vt:lpstr>
      <vt:lpstr>Making a Choice</vt:lpstr>
      <vt:lpstr>How We Choose God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dc:title>
  <dc:creator>BRIAN HAINES</dc:creator>
  <cp:lastModifiedBy>BRIAN HAINES</cp:lastModifiedBy>
  <cp:revision>1157</cp:revision>
  <dcterms:created xsi:type="dcterms:W3CDTF">2016-12-20T17:11:47Z</dcterms:created>
  <dcterms:modified xsi:type="dcterms:W3CDTF">2020-09-04T18:21:38Z</dcterms:modified>
</cp:coreProperties>
</file>